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9" r:id="rId3"/>
    <p:sldId id="260" r:id="rId4"/>
    <p:sldId id="273" r:id="rId5"/>
    <p:sldId id="274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2" r:id="rId16"/>
    <p:sldId id="271" r:id="rId1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7" autoAdjust="0"/>
    <p:restoredTop sz="94660"/>
  </p:normalViewPr>
  <p:slideViewPr>
    <p:cSldViewPr>
      <p:cViewPr>
        <p:scale>
          <a:sx n="46" d="100"/>
          <a:sy n="46" d="100"/>
        </p:scale>
        <p:origin x="-180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33F7E-BB89-458F-A9F1-C279EEBAC44F}" type="datetimeFigureOut">
              <a:rPr lang="sv-SE" smtClean="0"/>
              <a:t>2015-03-13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FF96E-A2C8-4725-A551-A797B79E09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8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84C9-54CB-3642-A1D3-8CB79F329A92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4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84C9-54CB-3642-A1D3-8CB79F329A92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6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15D5-25A8-4435-8891-6009EE2A5A0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D3C7-067F-4D7F-A718-6DC624DDA2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3ABC4-DE89-4DC4-97F8-FED4F47ADB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64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0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79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0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9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49D5E-7DD3-4513-8440-2DED9DF99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36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5FE6F-365E-44F3-9D82-9EAF1508AC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42596-8F99-4549-B9BC-C5674E20A9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677BE-F8F6-44D8-ACA8-0AD9128200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6DE9A-B0A6-41D8-8716-02231871AA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EFB3-2E13-457E-9861-42AA0B4CB3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B0A8-8F41-411C-8AD4-E3018D35B1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FCA9-A4B7-4E82-8B70-F90894153FD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03CA4F-DB86-4B08-AAF3-31A1F12D5C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A7C29B9-9F1B-C945-B034-2FA3C045F8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901E984-2F72-3D48-BA30-C7CA93AD91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454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VÄLKOMNA</a:t>
            </a:r>
          </a:p>
        </p:txBody>
      </p:sp>
      <p:sp>
        <p:nvSpPr>
          <p:cNvPr id="2051" name="Platshållare för innehåll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Deltagare</a:t>
            </a:r>
          </a:p>
          <a:p>
            <a:r>
              <a:rPr lang="sv-SE" sz="2000" dirty="0"/>
              <a:t>Thomas </a:t>
            </a:r>
            <a:r>
              <a:rPr lang="sv-SE" sz="2000" dirty="0" err="1"/>
              <a:t>Hvitfeldt</a:t>
            </a:r>
            <a:r>
              <a:rPr lang="sv-SE" sz="2000" dirty="0"/>
              <a:t>, Ytterman Projekt </a:t>
            </a:r>
            <a:r>
              <a:rPr lang="sv-SE" sz="2000" dirty="0" smtClean="0"/>
              <a:t>AB</a:t>
            </a:r>
          </a:p>
          <a:p>
            <a:r>
              <a:rPr lang="sv-SE" sz="2000" dirty="0" smtClean="0"/>
              <a:t>Kjell </a:t>
            </a:r>
            <a:r>
              <a:rPr lang="sv-SE" sz="2000" dirty="0" err="1" smtClean="0"/>
              <a:t>Inggårde</a:t>
            </a:r>
            <a:r>
              <a:rPr lang="sv-SE" sz="2000" dirty="0" smtClean="0"/>
              <a:t>, </a:t>
            </a:r>
            <a:r>
              <a:rPr lang="sv-SE" sz="2000" dirty="0" err="1" smtClean="0"/>
              <a:t>Relleco</a:t>
            </a:r>
            <a:r>
              <a:rPr lang="sv-SE" sz="2000" smtClean="0"/>
              <a:t> AB</a:t>
            </a:r>
            <a:endParaRPr lang="sv-SE" sz="2000" dirty="0" smtClean="0"/>
          </a:p>
          <a:p>
            <a:endParaRPr lang="sv-SE" sz="2000" dirty="0"/>
          </a:p>
          <a:p>
            <a:r>
              <a:rPr lang="sv-SE" sz="2000" dirty="0"/>
              <a:t>Christer Johansson, </a:t>
            </a:r>
            <a:r>
              <a:rPr lang="sv-SE" sz="2000" dirty="0" smtClean="0"/>
              <a:t>Deloitte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Vi </a:t>
            </a:r>
            <a:r>
              <a:rPr lang="sv-SE" sz="2000" dirty="0"/>
              <a:t>i styrelsen som tillsammans med Thomas och Christer </a:t>
            </a:r>
            <a:r>
              <a:rPr lang="sv-SE" sz="2000" dirty="0" smtClean="0"/>
              <a:t>arbetat med att förslaget </a:t>
            </a:r>
            <a:r>
              <a:rPr lang="sv-SE" sz="2000" dirty="0"/>
              <a:t>är</a:t>
            </a:r>
          </a:p>
          <a:p>
            <a:r>
              <a:rPr lang="sv-SE" sz="2000" dirty="0"/>
              <a:t>Marie </a:t>
            </a:r>
            <a:r>
              <a:rPr lang="sv-SE" sz="2000" dirty="0" smtClean="0"/>
              <a:t>Antonsson,  Batcha </a:t>
            </a:r>
            <a:r>
              <a:rPr lang="sv-SE" sz="2000" dirty="0" err="1" smtClean="0"/>
              <a:t>Celik</a:t>
            </a:r>
            <a:r>
              <a:rPr lang="sv-SE" sz="2000" dirty="0"/>
              <a:t>, Charles Fay</a:t>
            </a:r>
            <a:r>
              <a:rPr lang="sv-SE" sz="2000" dirty="0" smtClean="0"/>
              <a:t>, 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  Gunilla </a:t>
            </a:r>
            <a:r>
              <a:rPr lang="sv-SE" sz="2000" dirty="0"/>
              <a:t>Häll, Gun </a:t>
            </a:r>
            <a:r>
              <a:rPr lang="sv-SE" sz="2000" dirty="0" smtClean="0"/>
              <a:t>Lidholm, Maria Lind-</a:t>
            </a:r>
            <a:r>
              <a:rPr lang="sv-SE" sz="2000" dirty="0" err="1" smtClean="0"/>
              <a:t>Öhnedal</a:t>
            </a:r>
            <a:endParaRPr lang="sv-SE" sz="2000" dirty="0"/>
          </a:p>
          <a:p>
            <a:pPr eaLnBrk="1" hangingPunct="1">
              <a:buNone/>
            </a:pPr>
            <a:endParaRPr lang="sv-SE" sz="2000" dirty="0" smtClean="0"/>
          </a:p>
        </p:txBody>
      </p:sp>
      <p:pic>
        <p:nvPicPr>
          <p:cNvPr id="2052" name="Bildobjekt 3" descr="Hela Logon 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1438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5522"/>
            <a:ext cx="7772400" cy="80770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Allternativ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2.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3223"/>
            <a:ext cx="7772400" cy="41767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2800" b="1" u="sng" dirty="0" smtClean="0">
                <a:solidFill>
                  <a:srgbClr val="FFFFFF"/>
                </a:solidFill>
              </a:rPr>
              <a:t>Avser byte tak och fönster</a:t>
            </a:r>
            <a:r>
              <a:rPr lang="sv-SE" sz="2800" dirty="0" smtClean="0">
                <a:solidFill>
                  <a:srgbClr val="FFFFFF"/>
                </a:solidFill>
              </a:rPr>
              <a:t>: </a:t>
            </a:r>
            <a:endParaRPr lang="sv-SE" sz="2800" dirty="0">
              <a:solidFill>
                <a:srgbClr val="FFFFFF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Det näst dyraste förslaget med möjlighet till att byta fönster från in och utsidan.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Det ger en bra energibesparing med nya fönster.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Arbetet utföres i etapper om 5 månader.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Väderskydd för takarbetena kommer att utföras men ställningen för fönsterbytet utföres utan väderskydd.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Larmad ställning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Etapperna anpassas efter förskolornas verksamheter.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Utvändig avvattning.</a:t>
            </a:r>
          </a:p>
          <a:p>
            <a:pPr marL="457200" indent="-457200" algn="l">
              <a:buFont typeface="Arial"/>
              <a:buChar char="•"/>
            </a:pPr>
            <a:endParaRPr lang="sv-SE" sz="2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67" y="0"/>
            <a:ext cx="1609116" cy="976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Ytterman projekt 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417893"/>
            <a:ext cx="1267675" cy="39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6081760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5522"/>
            <a:ext cx="7772400" cy="80770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Allternativ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3.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3223"/>
            <a:ext cx="7772400" cy="4176787"/>
          </a:xfrm>
        </p:spPr>
        <p:txBody>
          <a:bodyPr>
            <a:normAutofit/>
          </a:bodyPr>
          <a:lstStyle/>
          <a:p>
            <a:pPr algn="l"/>
            <a:r>
              <a:rPr lang="sv-SE" sz="2800" b="1" u="sng" dirty="0" smtClean="0">
                <a:solidFill>
                  <a:srgbClr val="FFFFFF"/>
                </a:solidFill>
              </a:rPr>
              <a:t>Avser byte tak </a:t>
            </a:r>
            <a:r>
              <a:rPr lang="sv-SE" sz="2800" dirty="0" smtClean="0">
                <a:solidFill>
                  <a:srgbClr val="FFFFFF"/>
                </a:solidFill>
              </a:rPr>
              <a:t>: </a:t>
            </a:r>
            <a:endParaRPr lang="sv-SE" sz="2800" dirty="0">
              <a:solidFill>
                <a:srgbClr val="FFFFFF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Detta är det</a:t>
            </a:r>
            <a:r>
              <a:rPr lang="sv-SE" sz="2800" dirty="0" smtClean="0">
                <a:solidFill>
                  <a:srgbClr val="FFFF00"/>
                </a:solidFill>
              </a:rPr>
              <a:t> </a:t>
            </a:r>
            <a:r>
              <a:rPr lang="sv-SE" sz="2800" dirty="0" smtClean="0">
                <a:solidFill>
                  <a:srgbClr val="FFFFFF"/>
                </a:solidFill>
              </a:rPr>
              <a:t>billigaste förslaget med endast arbeten på taket och takvåningen.</a:t>
            </a:r>
            <a:endParaRPr lang="sv-SE" sz="2800" dirty="0" smtClean="0">
              <a:solidFill>
                <a:srgbClr val="FFFF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Utföres med tak-väderskydd och gångbrygga.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Arbetet utföres i etapper om 4 månader.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Utvändig avvattning.</a:t>
            </a:r>
          </a:p>
          <a:p>
            <a:pPr marL="457200" indent="-457200" algn="l">
              <a:buFont typeface="Arial"/>
              <a:buChar char="•"/>
            </a:pPr>
            <a:endParaRPr lang="sv-SE" sz="2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67" y="0"/>
            <a:ext cx="1609116" cy="976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Ytterman projekt 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417893"/>
            <a:ext cx="1267675" cy="39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6081760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00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5522"/>
            <a:ext cx="7772400" cy="80770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Vad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händer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nu ?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3223"/>
            <a:ext cx="7772400" cy="417678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Kort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beskrivning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av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kommande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arbete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Upprätta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kontakt</a:t>
            </a:r>
            <a:r>
              <a:rPr lang="en-US" sz="2800" dirty="0" smtClean="0">
                <a:solidFill>
                  <a:srgbClr val="FFFFFF"/>
                </a:solidFill>
              </a:rPr>
              <a:t> med </a:t>
            </a:r>
            <a:r>
              <a:rPr lang="en-US" sz="2800" dirty="0" err="1" smtClean="0">
                <a:solidFill>
                  <a:srgbClr val="FFFFFF"/>
                </a:solidFill>
              </a:rPr>
              <a:t>byggnadsnämnden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för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att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få</a:t>
            </a:r>
            <a:r>
              <a:rPr lang="en-US" sz="2800" dirty="0" smtClean="0">
                <a:solidFill>
                  <a:srgbClr val="FFFFFF"/>
                </a:solidFill>
              </a:rPr>
              <a:t> en </a:t>
            </a:r>
            <a:r>
              <a:rPr lang="en-US" sz="2800" dirty="0" err="1" smtClean="0">
                <a:solidFill>
                  <a:srgbClr val="FFFFFF"/>
                </a:solidFill>
              </a:rPr>
              <a:t>tolkning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av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kommande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bygglovsansökan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Ta </a:t>
            </a:r>
            <a:r>
              <a:rPr lang="en-US" sz="2800" dirty="0" err="1" smtClean="0">
                <a:solidFill>
                  <a:srgbClr val="FFFFFF"/>
                </a:solidFill>
              </a:rPr>
              <a:t>fram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anslutningspunkter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för</a:t>
            </a:r>
            <a:r>
              <a:rPr lang="en-US" sz="2800" dirty="0" smtClean="0">
                <a:solidFill>
                  <a:srgbClr val="FFFFFF"/>
                </a:solidFill>
              </a:rPr>
              <a:t> el, </a:t>
            </a:r>
            <a:r>
              <a:rPr lang="en-US" sz="2800" dirty="0" err="1" smtClean="0">
                <a:solidFill>
                  <a:srgbClr val="FFFFFF"/>
                </a:solidFill>
              </a:rPr>
              <a:t>vatten</a:t>
            </a:r>
            <a:r>
              <a:rPr lang="en-US" sz="2800" dirty="0" smtClean="0">
                <a:solidFill>
                  <a:srgbClr val="FFFFFF"/>
                </a:solidFill>
              </a:rPr>
              <a:t> och </a:t>
            </a:r>
            <a:r>
              <a:rPr lang="en-US" sz="2800" dirty="0" err="1" smtClean="0">
                <a:solidFill>
                  <a:srgbClr val="FFFFFF"/>
                </a:solidFill>
              </a:rPr>
              <a:t>avlopp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så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att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etablering</a:t>
            </a:r>
            <a:r>
              <a:rPr lang="en-US" sz="2800" dirty="0" smtClean="0">
                <a:solidFill>
                  <a:srgbClr val="FFFFFF"/>
                </a:solidFill>
              </a:rPr>
              <a:t> och </a:t>
            </a:r>
            <a:r>
              <a:rPr lang="en-US" sz="2800" dirty="0" err="1" smtClean="0">
                <a:solidFill>
                  <a:srgbClr val="FFFFFF"/>
                </a:solidFill>
              </a:rPr>
              <a:t>bygget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kan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försörjas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Ta </a:t>
            </a:r>
            <a:r>
              <a:rPr lang="en-US" sz="2800" dirty="0" err="1" smtClean="0">
                <a:solidFill>
                  <a:srgbClr val="FFFFFF"/>
                </a:solidFill>
              </a:rPr>
              <a:t>fram</a:t>
            </a:r>
            <a:r>
              <a:rPr lang="en-US" sz="2800" dirty="0" smtClean="0">
                <a:solidFill>
                  <a:srgbClr val="FFFFFF"/>
                </a:solidFill>
              </a:rPr>
              <a:t> en APD-plan (</a:t>
            </a:r>
            <a:r>
              <a:rPr lang="en-US" sz="2800" dirty="0" err="1" smtClean="0">
                <a:solidFill>
                  <a:srgbClr val="FFFFFF"/>
                </a:solidFill>
              </a:rPr>
              <a:t>placeringsritning</a:t>
            </a:r>
            <a:r>
              <a:rPr lang="en-US" sz="2800" dirty="0" smtClean="0">
                <a:solidFill>
                  <a:srgbClr val="FFFFFF"/>
                </a:solidFill>
              </a:rPr>
              <a:t>) </a:t>
            </a:r>
            <a:r>
              <a:rPr lang="en-US" sz="2800" dirty="0" err="1" smtClean="0">
                <a:solidFill>
                  <a:srgbClr val="FFFFFF"/>
                </a:solidFill>
              </a:rPr>
              <a:t>samt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upphandla</a:t>
            </a:r>
            <a:r>
              <a:rPr lang="en-US" sz="2800" dirty="0" smtClean="0">
                <a:solidFill>
                  <a:srgbClr val="FFFFFF"/>
                </a:solidFill>
              </a:rPr>
              <a:t> en </a:t>
            </a:r>
            <a:r>
              <a:rPr lang="en-US" sz="2800" dirty="0" err="1" smtClean="0">
                <a:solidFill>
                  <a:srgbClr val="FFFFFF"/>
                </a:solidFill>
              </a:rPr>
              <a:t>etablering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Sätta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ihop</a:t>
            </a:r>
            <a:r>
              <a:rPr lang="en-US" sz="2800" dirty="0" smtClean="0">
                <a:solidFill>
                  <a:srgbClr val="FFFFFF"/>
                </a:solidFill>
              </a:rPr>
              <a:t> en </a:t>
            </a:r>
            <a:r>
              <a:rPr lang="en-US" sz="2800" dirty="0" err="1" smtClean="0">
                <a:solidFill>
                  <a:srgbClr val="FFFFFF"/>
                </a:solidFill>
              </a:rPr>
              <a:t>konsultgrupp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för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kommande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projektering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67" y="0"/>
            <a:ext cx="1609116" cy="976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Ytterman projekt 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417893"/>
            <a:ext cx="1267675" cy="39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6081760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5522"/>
            <a:ext cx="7772400" cy="80770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Frågor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3223"/>
            <a:ext cx="7772400" cy="4176787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Hur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svarar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vi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på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era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ställda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frågor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Frågor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som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kräver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svar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från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andra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kommer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lämnas</a:t>
            </a:r>
            <a:r>
              <a:rPr lang="en-US" sz="2800" dirty="0" smtClean="0">
                <a:solidFill>
                  <a:srgbClr val="FFFFFF"/>
                </a:solidFill>
              </a:rPr>
              <a:t> till </a:t>
            </a:r>
            <a:r>
              <a:rPr lang="en-US" sz="2800" dirty="0" err="1" smtClean="0">
                <a:solidFill>
                  <a:srgbClr val="FFFFFF"/>
                </a:solidFill>
              </a:rPr>
              <a:t>styrelsen</a:t>
            </a:r>
            <a:r>
              <a:rPr lang="en-US" sz="2800" dirty="0" smtClean="0">
                <a:solidFill>
                  <a:srgbClr val="FFFFFF"/>
                </a:solidFill>
              </a:rPr>
              <a:t> med en </a:t>
            </a:r>
            <a:r>
              <a:rPr lang="en-US" sz="2800" dirty="0" err="1" smtClean="0">
                <a:solidFill>
                  <a:srgbClr val="FFFFFF"/>
                </a:solidFill>
              </a:rPr>
              <a:t>fråge</a:t>
            </a:r>
            <a:r>
              <a:rPr lang="en-US" sz="2800" dirty="0" smtClean="0">
                <a:solidFill>
                  <a:srgbClr val="FFFFFF"/>
                </a:solidFill>
              </a:rPr>
              <a:t>/</a:t>
            </a:r>
            <a:r>
              <a:rPr lang="en-US" sz="2800" dirty="0" err="1" smtClean="0">
                <a:solidFill>
                  <a:srgbClr val="FFFFFF"/>
                </a:solidFill>
              </a:rPr>
              <a:t>svar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lista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så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att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alla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kan</a:t>
            </a:r>
            <a:r>
              <a:rPr lang="en-US" sz="2800" dirty="0" smtClean="0">
                <a:solidFill>
                  <a:srgbClr val="FFFFFF"/>
                </a:solidFill>
              </a:rPr>
              <a:t> ta del </a:t>
            </a:r>
            <a:r>
              <a:rPr lang="en-US" sz="2800" dirty="0" err="1" smtClean="0">
                <a:solidFill>
                  <a:srgbClr val="FFFFFF"/>
                </a:solidFill>
              </a:rPr>
              <a:t>av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frågan</a:t>
            </a:r>
            <a:r>
              <a:rPr lang="en-US" sz="2800" dirty="0" smtClean="0">
                <a:solidFill>
                  <a:srgbClr val="FFFFFF"/>
                </a:solidFill>
              </a:rPr>
              <a:t> och </a:t>
            </a:r>
            <a:r>
              <a:rPr lang="en-US" sz="2800" dirty="0" err="1" smtClean="0">
                <a:solidFill>
                  <a:srgbClr val="FFFFFF"/>
                </a:solidFill>
              </a:rPr>
              <a:t>svaret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Alla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kommer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kunna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ställa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sina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frågor</a:t>
            </a:r>
            <a:r>
              <a:rPr lang="en-US" sz="2800" dirty="0" smtClean="0">
                <a:solidFill>
                  <a:srgbClr val="FFFFFF"/>
                </a:solidFill>
              </a:rPr>
              <a:t> via thomas@yttermanprojekt.se. </a:t>
            </a:r>
            <a:r>
              <a:rPr lang="en-US" sz="2800" dirty="0" err="1" smtClean="0">
                <a:solidFill>
                  <a:srgbClr val="FFFFFF"/>
                </a:solidFill>
              </a:rPr>
              <a:t>Frågorna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kommer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att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besvaras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inom</a:t>
            </a:r>
            <a:r>
              <a:rPr lang="en-US" sz="2800" dirty="0" smtClean="0">
                <a:solidFill>
                  <a:srgbClr val="FFFFFF"/>
                </a:solidFill>
              </a:rPr>
              <a:t> en </a:t>
            </a:r>
            <a:r>
              <a:rPr lang="en-US" sz="2800" dirty="0" err="1" smtClean="0">
                <a:solidFill>
                  <a:srgbClr val="FFFFFF"/>
                </a:solidFill>
              </a:rPr>
              <a:t>vecka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algn="l"/>
            <a:endParaRPr lang="en-US" sz="2800" dirty="0">
              <a:solidFill>
                <a:srgbClr val="FFFFFF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67" y="0"/>
            <a:ext cx="1609116" cy="976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Ytterman projekt 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417893"/>
            <a:ext cx="1267675" cy="39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6081760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Undersöka möjligheten att</a:t>
            </a:r>
          </a:p>
          <a:p>
            <a:r>
              <a:rPr lang="sv-SE" smtClean="0"/>
              <a:t>hyra ut ytterligare </a:t>
            </a:r>
            <a:r>
              <a:rPr lang="sv-SE" dirty="0" smtClean="0"/>
              <a:t>yta för de som har takterrass</a:t>
            </a:r>
          </a:p>
          <a:p>
            <a:endParaRPr lang="sv-SE" dirty="0"/>
          </a:p>
          <a:p>
            <a:r>
              <a:rPr lang="sv-SE" dirty="0"/>
              <a:t>h</a:t>
            </a:r>
            <a:r>
              <a:rPr lang="sv-SE" dirty="0" smtClean="0"/>
              <a:t>änga på ytterligare balkonger där det lämpar sig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4" name="Bildobjekt 3" descr="Hela Logon 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1438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1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Ytterligare informationstillfällen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Lördag 14 mars  kl. 11.00 --13.00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Söndag 15 mars kl. 15.00 -- 17.00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2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Information</a:t>
            </a:r>
          </a:p>
        </p:txBody>
      </p:sp>
      <p:sp>
        <p:nvSpPr>
          <p:cNvPr id="307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Syftet med </a:t>
            </a:r>
            <a:r>
              <a:rPr lang="sv-SE" dirty="0"/>
              <a:t>mötet är att </a:t>
            </a:r>
            <a:r>
              <a:rPr lang="sv-SE" dirty="0" smtClean="0"/>
              <a:t>redogöra för </a:t>
            </a:r>
            <a:r>
              <a:rPr lang="sv-SE" dirty="0"/>
              <a:t>tre </a:t>
            </a:r>
            <a:r>
              <a:rPr lang="sv-SE" dirty="0" smtClean="0"/>
              <a:t>förslag som gäller renovering av fastigheten, tak, fönster och fasader. </a:t>
            </a:r>
          </a:p>
          <a:p>
            <a:r>
              <a:rPr lang="sv-SE" dirty="0" smtClean="0"/>
              <a:t>Inga beslut kommer att fattas idag.</a:t>
            </a:r>
          </a:p>
        </p:txBody>
      </p:sp>
      <p:pic>
        <p:nvPicPr>
          <p:cNvPr id="3076" name="Bildobjekt 3" descr="Hela Logon 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1438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  Uppdragsbeskrivning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/>
              <a:t>Fastställa åtgärdsbehov efter noggrann genomgång och analys av status på tak, </a:t>
            </a:r>
            <a:r>
              <a:rPr lang="sv-SE" sz="1600" dirty="0" smtClean="0"/>
              <a:t>panel, </a:t>
            </a:r>
            <a:r>
              <a:rPr lang="sv-SE" sz="1600" dirty="0"/>
              <a:t>plåt och smide, fönster, balkonger samt </a:t>
            </a:r>
            <a:r>
              <a:rPr lang="sv-SE" sz="1600" dirty="0" smtClean="0"/>
              <a:t>fasader.</a:t>
            </a:r>
          </a:p>
          <a:p>
            <a:r>
              <a:rPr lang="sv-SE" sz="1600" dirty="0" smtClean="0"/>
              <a:t>Gå </a:t>
            </a:r>
            <a:r>
              <a:rPr lang="sv-SE" sz="1600" dirty="0"/>
              <a:t>igenom befintligt tillgängligt material.  </a:t>
            </a:r>
            <a:endParaRPr lang="sv-SE" sz="1600" dirty="0" smtClean="0"/>
          </a:p>
          <a:p>
            <a:r>
              <a:rPr lang="sv-SE" sz="1600" dirty="0" smtClean="0"/>
              <a:t>Ta </a:t>
            </a:r>
            <a:r>
              <a:rPr lang="sv-SE" sz="1600" dirty="0"/>
              <a:t>fram tre alternativa </a:t>
            </a:r>
            <a:r>
              <a:rPr lang="sv-SE" sz="1600" dirty="0" smtClean="0"/>
              <a:t>renoveringsförslag.</a:t>
            </a:r>
          </a:p>
          <a:p>
            <a:r>
              <a:rPr lang="sv-SE" sz="1600" dirty="0" smtClean="0"/>
              <a:t>Ta </a:t>
            </a:r>
            <a:r>
              <a:rPr lang="sv-SE" sz="1600" dirty="0"/>
              <a:t>fram kalkylunderlag. </a:t>
            </a:r>
            <a:endParaRPr lang="sv-SE" sz="1600" dirty="0" smtClean="0"/>
          </a:p>
          <a:p>
            <a:r>
              <a:rPr lang="sv-SE" sz="1600" dirty="0" smtClean="0"/>
              <a:t>Genomföra </a:t>
            </a:r>
            <a:r>
              <a:rPr lang="sv-SE" sz="1600" dirty="0"/>
              <a:t>informationsmöte med förenings medlemmar samt svara på frågor. </a:t>
            </a:r>
            <a:endParaRPr lang="sv-SE" sz="1600" dirty="0" smtClean="0"/>
          </a:p>
          <a:p>
            <a:r>
              <a:rPr lang="sv-SE" sz="1600" dirty="0" smtClean="0"/>
              <a:t>Hjälpa </a:t>
            </a:r>
            <a:r>
              <a:rPr lang="sv-SE" sz="1600" dirty="0"/>
              <a:t>föreningen med upphandling av lämpliga entreprenörer. </a:t>
            </a:r>
            <a:endParaRPr lang="sv-SE" sz="1600" dirty="0" smtClean="0"/>
          </a:p>
          <a:p>
            <a:r>
              <a:rPr lang="sv-SE" sz="1600" dirty="0" smtClean="0"/>
              <a:t>Leda </a:t>
            </a:r>
            <a:r>
              <a:rPr lang="sv-SE" sz="1600" dirty="0"/>
              <a:t>och medverka i framtagande av fullständigt bygglovsunderlag samt handlägga bygglovsärendet. </a:t>
            </a:r>
            <a:endParaRPr lang="sv-SE" sz="1600" dirty="0" smtClean="0"/>
          </a:p>
          <a:p>
            <a:r>
              <a:rPr lang="sv-SE" sz="1600" dirty="0" smtClean="0"/>
              <a:t>Projektering </a:t>
            </a:r>
            <a:r>
              <a:rPr lang="sv-SE" sz="1600" dirty="0"/>
              <a:t>av byggbeskrivning renovering/ombyggnation, tak, balkonger och fasader. </a:t>
            </a:r>
            <a:endParaRPr lang="sv-SE" sz="1600" dirty="0" smtClean="0"/>
          </a:p>
          <a:p>
            <a:r>
              <a:rPr lang="sv-SE" sz="1600" dirty="0" smtClean="0"/>
              <a:t>Projektleda </a:t>
            </a:r>
            <a:r>
              <a:rPr lang="sv-SE" sz="1600" dirty="0"/>
              <a:t>renoveringen</a:t>
            </a:r>
          </a:p>
          <a:p>
            <a:endParaRPr lang="sv-SE" sz="1400" dirty="0"/>
          </a:p>
        </p:txBody>
      </p:sp>
      <p:pic>
        <p:nvPicPr>
          <p:cNvPr id="4" name="Bildobjekt 3" descr="Hela Logon 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9" y="333375"/>
            <a:ext cx="1196054" cy="8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Projektledning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Åtta olika projektledare har erhållit uppdragsbeskrivning</a:t>
            </a:r>
          </a:p>
          <a:p>
            <a:r>
              <a:rPr lang="sv-SE" dirty="0" smtClean="0"/>
              <a:t>Clas Vallin, </a:t>
            </a:r>
            <a:r>
              <a:rPr lang="sv-SE" dirty="0" err="1" smtClean="0"/>
              <a:t>Niras</a:t>
            </a:r>
            <a:r>
              <a:rPr lang="sv-SE" dirty="0" smtClean="0"/>
              <a:t> samt Yttermans återkom</a:t>
            </a:r>
          </a:p>
          <a:p>
            <a:r>
              <a:rPr lang="sv-SE" dirty="0" smtClean="0"/>
              <a:t>Val av projektledning</a:t>
            </a:r>
          </a:p>
          <a:p>
            <a:endParaRPr lang="sv-SE" dirty="0"/>
          </a:p>
        </p:txBody>
      </p:sp>
      <p:pic>
        <p:nvPicPr>
          <p:cNvPr id="4" name="Bildobjekt 3" descr="Hela Logon 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1438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730759891_59360149e8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4" b="177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" name="Snip Single Corner Rectangle 10"/>
          <p:cNvSpPr/>
          <p:nvPr/>
        </p:nvSpPr>
        <p:spPr>
          <a:xfrm flipH="1">
            <a:off x="916131" y="2438962"/>
            <a:ext cx="8227861" cy="4419037"/>
          </a:xfrm>
          <a:custGeom>
            <a:avLst/>
            <a:gdLst>
              <a:gd name="connsiteX0" fmla="*/ 0 w 8227861"/>
              <a:gd name="connsiteY0" fmla="*/ 0 h 3938826"/>
              <a:gd name="connsiteX1" fmla="*/ 6258448 w 8227861"/>
              <a:gd name="connsiteY1" fmla="*/ 0 h 3938826"/>
              <a:gd name="connsiteX2" fmla="*/ 8227861 w 8227861"/>
              <a:gd name="connsiteY2" fmla="*/ 1969413 h 3938826"/>
              <a:gd name="connsiteX3" fmla="*/ 8227861 w 8227861"/>
              <a:gd name="connsiteY3" fmla="*/ 3938826 h 3938826"/>
              <a:gd name="connsiteX4" fmla="*/ 0 w 8227861"/>
              <a:gd name="connsiteY4" fmla="*/ 3938826 h 3938826"/>
              <a:gd name="connsiteX5" fmla="*/ 0 w 8227861"/>
              <a:gd name="connsiteY5" fmla="*/ 0 h 3938826"/>
              <a:gd name="connsiteX0" fmla="*/ 0 w 8227861"/>
              <a:gd name="connsiteY0" fmla="*/ 0 h 3938826"/>
              <a:gd name="connsiteX1" fmla="*/ 6258448 w 8227861"/>
              <a:gd name="connsiteY1" fmla="*/ 0 h 3938826"/>
              <a:gd name="connsiteX2" fmla="*/ 8208906 w 8227861"/>
              <a:gd name="connsiteY2" fmla="*/ 990037 h 3938826"/>
              <a:gd name="connsiteX3" fmla="*/ 8227861 w 8227861"/>
              <a:gd name="connsiteY3" fmla="*/ 3938826 h 3938826"/>
              <a:gd name="connsiteX4" fmla="*/ 0 w 8227861"/>
              <a:gd name="connsiteY4" fmla="*/ 3938826 h 3938826"/>
              <a:gd name="connsiteX5" fmla="*/ 0 w 8227861"/>
              <a:gd name="connsiteY5" fmla="*/ 0 h 3938826"/>
              <a:gd name="connsiteX0" fmla="*/ 0 w 8227861"/>
              <a:gd name="connsiteY0" fmla="*/ 0 h 3938826"/>
              <a:gd name="connsiteX1" fmla="*/ 3440 w 8227861"/>
              <a:gd name="connsiteY1" fmla="*/ 0 h 3938826"/>
              <a:gd name="connsiteX2" fmla="*/ 8208906 w 8227861"/>
              <a:gd name="connsiteY2" fmla="*/ 990037 h 3938826"/>
              <a:gd name="connsiteX3" fmla="*/ 8227861 w 8227861"/>
              <a:gd name="connsiteY3" fmla="*/ 3938826 h 3938826"/>
              <a:gd name="connsiteX4" fmla="*/ 0 w 8227861"/>
              <a:gd name="connsiteY4" fmla="*/ 3938826 h 3938826"/>
              <a:gd name="connsiteX5" fmla="*/ 0 w 8227861"/>
              <a:gd name="connsiteY5" fmla="*/ 0 h 3938826"/>
              <a:gd name="connsiteX0" fmla="*/ 0 w 8227861"/>
              <a:gd name="connsiteY0" fmla="*/ 0 h 3938826"/>
              <a:gd name="connsiteX1" fmla="*/ 3440 w 8227861"/>
              <a:gd name="connsiteY1" fmla="*/ 0 h 3938826"/>
              <a:gd name="connsiteX2" fmla="*/ 8227861 w 8227861"/>
              <a:gd name="connsiteY2" fmla="*/ 697403 h 3938826"/>
              <a:gd name="connsiteX3" fmla="*/ 8227861 w 8227861"/>
              <a:gd name="connsiteY3" fmla="*/ 3938826 h 3938826"/>
              <a:gd name="connsiteX4" fmla="*/ 0 w 8227861"/>
              <a:gd name="connsiteY4" fmla="*/ 3938826 h 3938826"/>
              <a:gd name="connsiteX5" fmla="*/ 0 w 8227861"/>
              <a:gd name="connsiteY5" fmla="*/ 0 h 39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7861" h="3938826">
                <a:moveTo>
                  <a:pt x="0" y="0"/>
                </a:moveTo>
                <a:lnTo>
                  <a:pt x="3440" y="0"/>
                </a:lnTo>
                <a:lnTo>
                  <a:pt x="8227861" y="697403"/>
                </a:lnTo>
                <a:lnTo>
                  <a:pt x="8227861" y="3938826"/>
                </a:lnTo>
                <a:lnTo>
                  <a:pt x="0" y="3938826"/>
                </a:lnTo>
                <a:lnTo>
                  <a:pt x="0" y="0"/>
                </a:lnTo>
                <a:close/>
              </a:path>
            </a:pathLst>
          </a:custGeom>
          <a:solidFill>
            <a:srgbClr val="005294">
              <a:alpha val="9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Ytterman projekt logo inverterad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62" y="3934556"/>
            <a:ext cx="3643577" cy="11310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37496" y="5224981"/>
            <a:ext cx="6305552" cy="676549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Vi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bygger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tillit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förtroenden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och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hus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4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5522"/>
            <a:ext cx="7772400" cy="807701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Redovisning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av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vårt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uppdrag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till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Brf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Riddarsporren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24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3223"/>
            <a:ext cx="7772400" cy="4176787"/>
          </a:xfrm>
        </p:spPr>
        <p:txBody>
          <a:bodyPr>
            <a:normAutofit/>
          </a:bodyPr>
          <a:lstStyle/>
          <a:p>
            <a:pPr algn="l"/>
            <a:r>
              <a:rPr lang="sv-SE" sz="2400" dirty="0" smtClean="0">
                <a:solidFill>
                  <a:schemeClr val="bg1"/>
                </a:solidFill>
              </a:rPr>
              <a:t>1. Vi presenterar hur vi ser på uppdraget från styrelsen och dom val som vill presentera</a:t>
            </a:r>
          </a:p>
          <a:p>
            <a:pPr algn="l"/>
            <a:r>
              <a:rPr lang="sv-SE" sz="2400" dirty="0" smtClean="0">
                <a:solidFill>
                  <a:schemeClr val="bg1"/>
                </a:solidFill>
              </a:rPr>
              <a:t>2. Organisation för projektet</a:t>
            </a:r>
          </a:p>
          <a:p>
            <a:pPr algn="l"/>
            <a:r>
              <a:rPr lang="sv-SE" sz="2400" dirty="0">
                <a:solidFill>
                  <a:schemeClr val="bg1"/>
                </a:solidFill>
              </a:rPr>
              <a:t>3</a:t>
            </a:r>
            <a:r>
              <a:rPr lang="sv-SE" sz="2400" dirty="0" smtClean="0">
                <a:solidFill>
                  <a:schemeClr val="bg1"/>
                </a:solidFill>
              </a:rPr>
              <a:t>. Redovisning av respektive förslag med för och nackdelar.</a:t>
            </a:r>
          </a:p>
          <a:p>
            <a:pPr algn="l"/>
            <a:r>
              <a:rPr lang="sv-SE" sz="2400" dirty="0" smtClean="0">
                <a:solidFill>
                  <a:schemeClr val="bg1"/>
                </a:solidFill>
              </a:rPr>
              <a:t>4. Vad händer nu ?</a:t>
            </a:r>
          </a:p>
          <a:p>
            <a:pPr algn="l"/>
            <a:r>
              <a:rPr lang="sv-SE" sz="2400" dirty="0" smtClean="0">
                <a:solidFill>
                  <a:schemeClr val="bg1"/>
                </a:solidFill>
              </a:rPr>
              <a:t>5. Frågor</a:t>
            </a:r>
            <a:endParaRPr lang="sv-SE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67" y="0"/>
            <a:ext cx="1609116" cy="976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Ytterman projekt 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417893"/>
            <a:ext cx="1267675" cy="39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0" y="6081760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5"/>
            <a:ext cx="9144000" cy="6858000"/>
          </a:xfrm>
          <a:prstGeom prst="rect">
            <a:avLst/>
          </a:prstGeom>
          <a:solidFill>
            <a:srgbClr val="00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5522"/>
            <a:ext cx="7772400" cy="80770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Hur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ser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vi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på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projektet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3223"/>
            <a:ext cx="7772400" cy="417678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Vi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har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fått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ett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uppdrag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av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styrelsen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att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titta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på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en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renovering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av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taket</a:t>
            </a:r>
            <a:r>
              <a:rPr lang="en-US" sz="26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efter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genomförd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besiktning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av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fastigheten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så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anser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vi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att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man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även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bör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ta med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fönster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, 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alla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ytskikt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på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yttertaket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med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tillhörande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takvåningarna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samt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att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man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bör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renovera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alla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fasaderna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samtidigt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Detta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för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att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få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ut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så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stor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nytta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som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möjligt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av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det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nödvändiga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väderskyddet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och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dess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  <a:cs typeface="Arial"/>
              </a:rPr>
              <a:t>ställning</a:t>
            </a:r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algn="l"/>
            <a:endParaRPr lang="en-US" sz="2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endast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byta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takduk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kommer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inte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vara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ett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allternativ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då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vatten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trängt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in i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konstruktionen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vid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flera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upprepade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lekage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algn="l"/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Detta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medför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hela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den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befintliga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konstruktionen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måste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rivas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för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säkerställa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inget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vatten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/>
                <a:cs typeface="Arial"/>
              </a:rPr>
              <a:t>byggs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 in.</a:t>
            </a:r>
          </a:p>
          <a:p>
            <a:pPr algn="l"/>
            <a:endParaRPr lang="en-US" sz="2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en-US" sz="2800" dirty="0" err="1" smtClean="0">
                <a:solidFill>
                  <a:srgbClr val="FFFFFF"/>
                </a:solidFill>
              </a:rPr>
              <a:t>Arbetet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bedrivs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samverkan</a:t>
            </a:r>
            <a:r>
              <a:rPr lang="en-US" sz="2800" dirty="0" smtClean="0">
                <a:solidFill>
                  <a:srgbClr val="FFFFFF"/>
                </a:solidFill>
              </a:rPr>
              <a:t> med </a:t>
            </a:r>
            <a:r>
              <a:rPr lang="en-US" sz="2800" dirty="0" err="1" smtClean="0">
                <a:solidFill>
                  <a:srgbClr val="FFFFFF"/>
                </a:solidFill>
              </a:rPr>
              <a:t>föreningen</a:t>
            </a:r>
            <a:r>
              <a:rPr lang="en-US" sz="2800" dirty="0" smtClean="0">
                <a:solidFill>
                  <a:srgbClr val="FFFFFF"/>
                </a:solidFill>
              </a:rPr>
              <a:t> och </a:t>
            </a:r>
            <a:r>
              <a:rPr lang="en-US" sz="2800" dirty="0" err="1" smtClean="0">
                <a:solidFill>
                  <a:srgbClr val="FFFFFF"/>
                </a:solidFill>
              </a:rPr>
              <a:t>dess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utsedde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representant</a:t>
            </a:r>
            <a:r>
              <a:rPr lang="en-US" sz="2800" dirty="0" smtClean="0">
                <a:solidFill>
                  <a:srgbClr val="FFFFFF"/>
                </a:solidFill>
              </a:rPr>
              <a:t>. </a:t>
            </a:r>
            <a:r>
              <a:rPr lang="en-US" sz="2800" dirty="0" err="1" smtClean="0">
                <a:solidFill>
                  <a:srgbClr val="FFFFFF"/>
                </a:solidFill>
              </a:rPr>
              <a:t>Detta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avser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tekniska</a:t>
            </a:r>
            <a:r>
              <a:rPr lang="en-US" sz="2800" dirty="0" smtClean="0">
                <a:solidFill>
                  <a:srgbClr val="FFFFFF"/>
                </a:solidFill>
              </a:rPr>
              <a:t> och </a:t>
            </a:r>
            <a:r>
              <a:rPr lang="en-US" sz="2800" dirty="0" err="1" smtClean="0">
                <a:solidFill>
                  <a:srgbClr val="FFFFFF"/>
                </a:solidFill>
              </a:rPr>
              <a:t>ekonomiska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frågor</a:t>
            </a:r>
            <a:r>
              <a:rPr lang="en-US" sz="2800" dirty="0" smtClean="0">
                <a:solidFill>
                  <a:srgbClr val="FFFFFF"/>
                </a:solidFill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</a:rPr>
              <a:t>där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alla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frågor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bereds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av</a:t>
            </a:r>
            <a:r>
              <a:rPr lang="en-US" sz="2800" dirty="0" smtClean="0">
                <a:solidFill>
                  <a:srgbClr val="FFFFFF"/>
                </a:solidFill>
              </a:rPr>
              <a:t> Ytterman </a:t>
            </a:r>
            <a:r>
              <a:rPr lang="en-US" sz="2800" dirty="0" err="1" smtClean="0">
                <a:solidFill>
                  <a:srgbClr val="FFFFFF"/>
                </a:solidFill>
              </a:rPr>
              <a:t>Projekt</a:t>
            </a:r>
            <a:r>
              <a:rPr lang="en-US" sz="2800" dirty="0" smtClean="0">
                <a:solidFill>
                  <a:srgbClr val="FFFFFF"/>
                </a:solidFill>
              </a:rPr>
              <a:t> men </a:t>
            </a:r>
            <a:r>
              <a:rPr lang="en-US" sz="2800" dirty="0" err="1" smtClean="0">
                <a:solidFill>
                  <a:srgbClr val="FFFFFF"/>
                </a:solidFill>
              </a:rPr>
              <a:t>beslutas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av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föreningens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representant</a:t>
            </a:r>
            <a:r>
              <a:rPr lang="en-US" sz="2800" dirty="0" smtClean="0">
                <a:solidFill>
                  <a:srgbClr val="FFFFFF"/>
                </a:solidFill>
              </a:rPr>
              <a:t> i </a:t>
            </a:r>
            <a:r>
              <a:rPr lang="en-US" sz="2800" dirty="0" err="1" smtClean="0">
                <a:solidFill>
                  <a:srgbClr val="FFFFFF"/>
                </a:solidFill>
              </a:rPr>
              <a:t>samråd</a:t>
            </a:r>
            <a:r>
              <a:rPr lang="en-US" sz="2800" dirty="0" smtClean="0">
                <a:solidFill>
                  <a:srgbClr val="FFFFFF"/>
                </a:solidFill>
              </a:rPr>
              <a:t> med </a:t>
            </a:r>
            <a:r>
              <a:rPr lang="en-US" sz="2800" dirty="0" err="1" smtClean="0">
                <a:solidFill>
                  <a:srgbClr val="FFFFFF"/>
                </a:solidFill>
              </a:rPr>
              <a:t>styrelsen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67" y="0"/>
            <a:ext cx="1609116" cy="976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Ytterman projekt 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417893"/>
            <a:ext cx="1267675" cy="39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6081760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5522"/>
            <a:ext cx="7772400" cy="80770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Organisation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3223"/>
            <a:ext cx="7772400" cy="4176787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Organisation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från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Ytterman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Projekt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AB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Vi </a:t>
            </a:r>
            <a:r>
              <a:rPr lang="en-US" sz="2800" dirty="0" err="1" smtClean="0">
                <a:solidFill>
                  <a:srgbClr val="FFFFFF"/>
                </a:solidFill>
              </a:rPr>
              <a:t>tillsätter</a:t>
            </a:r>
            <a:r>
              <a:rPr lang="en-US" sz="2800" dirty="0" smtClean="0">
                <a:solidFill>
                  <a:srgbClr val="FFFFFF"/>
                </a:solidFill>
              </a:rPr>
              <a:t> en </a:t>
            </a:r>
            <a:r>
              <a:rPr lang="en-US" sz="2800" dirty="0" err="1" smtClean="0">
                <a:solidFill>
                  <a:srgbClr val="FFFFFF"/>
                </a:solidFill>
              </a:rPr>
              <a:t>projektorganisation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som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startar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att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arbeta</a:t>
            </a:r>
            <a:r>
              <a:rPr lang="en-US" sz="2800" dirty="0" smtClean="0">
                <a:solidFill>
                  <a:srgbClr val="FFFFFF"/>
                </a:solidFill>
              </a:rPr>
              <a:t> med </a:t>
            </a:r>
            <a:r>
              <a:rPr lang="en-US" sz="2800" dirty="0" err="1" smtClean="0">
                <a:solidFill>
                  <a:srgbClr val="FFFFFF"/>
                </a:solidFill>
              </a:rPr>
              <a:t>myndighetskontakter</a:t>
            </a:r>
            <a:r>
              <a:rPr lang="en-US" sz="2800" dirty="0" smtClean="0">
                <a:solidFill>
                  <a:srgbClr val="FFFFFF"/>
                </a:solidFill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</a:rPr>
              <a:t>samansättning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av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projekteringsgruppen</a:t>
            </a:r>
            <a:r>
              <a:rPr lang="en-US" sz="2800" dirty="0" smtClean="0">
                <a:solidFill>
                  <a:srgbClr val="FFFFFF"/>
                </a:solidFill>
              </a:rPr>
              <a:t> mm.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Upprätta</a:t>
            </a:r>
            <a:r>
              <a:rPr lang="en-US" sz="2800" dirty="0" smtClean="0">
                <a:solidFill>
                  <a:srgbClr val="FFFFFF"/>
                </a:solidFill>
              </a:rPr>
              <a:t> en APD-plan (</a:t>
            </a:r>
            <a:r>
              <a:rPr lang="en-US" sz="2800" dirty="0" err="1" smtClean="0">
                <a:solidFill>
                  <a:srgbClr val="FFFFFF"/>
                </a:solidFill>
              </a:rPr>
              <a:t>placeringsritning</a:t>
            </a:r>
            <a:r>
              <a:rPr lang="en-US" sz="2800" dirty="0" smtClean="0">
                <a:solidFill>
                  <a:srgbClr val="FFFFFF"/>
                </a:solidFill>
              </a:rPr>
              <a:t>) i </a:t>
            </a:r>
            <a:r>
              <a:rPr lang="en-US" sz="2800" dirty="0" err="1" smtClean="0">
                <a:solidFill>
                  <a:srgbClr val="FFFFFF"/>
                </a:solidFill>
              </a:rPr>
              <a:t>samråd</a:t>
            </a:r>
            <a:r>
              <a:rPr lang="en-US" sz="2800" dirty="0" smtClean="0">
                <a:solidFill>
                  <a:srgbClr val="FFFFFF"/>
                </a:solidFill>
              </a:rPr>
              <a:t> med </a:t>
            </a:r>
            <a:r>
              <a:rPr lang="en-US" sz="2800" dirty="0" err="1" smtClean="0">
                <a:solidFill>
                  <a:srgbClr val="FFFFFF"/>
                </a:solidFill>
              </a:rPr>
              <a:t>föreningen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Upphandlar</a:t>
            </a:r>
            <a:r>
              <a:rPr lang="en-US" sz="2800" dirty="0" smtClean="0">
                <a:solidFill>
                  <a:srgbClr val="FFFFFF"/>
                </a:solidFill>
              </a:rPr>
              <a:t> en </a:t>
            </a:r>
            <a:r>
              <a:rPr lang="en-US" sz="2800" dirty="0" err="1" smtClean="0">
                <a:solidFill>
                  <a:srgbClr val="FFFFFF"/>
                </a:solidFill>
              </a:rPr>
              <a:t>etablering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för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projektet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  <a:p>
            <a:pPr algn="l"/>
            <a:endParaRPr lang="en-US" sz="2800" dirty="0">
              <a:solidFill>
                <a:srgbClr val="FFFFFF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67" y="0"/>
            <a:ext cx="1609116" cy="976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Ytterman projekt 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417893"/>
            <a:ext cx="1267675" cy="39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6081760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2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5522"/>
            <a:ext cx="7772400" cy="80770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Allternativ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1.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3223"/>
            <a:ext cx="7772400" cy="41767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2800" b="1" u="sng" dirty="0" smtClean="0">
                <a:solidFill>
                  <a:srgbClr val="FFFFFF"/>
                </a:solidFill>
              </a:rPr>
              <a:t>Avser byte tak, fönster och renovering av fasad</a:t>
            </a:r>
            <a:r>
              <a:rPr lang="sv-SE" sz="2800" dirty="0" smtClean="0">
                <a:solidFill>
                  <a:srgbClr val="FFFFFF"/>
                </a:solidFill>
              </a:rPr>
              <a:t>: </a:t>
            </a:r>
            <a:endParaRPr lang="sv-SE" sz="2800" dirty="0">
              <a:solidFill>
                <a:srgbClr val="FFFFFF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Det dyraste förslaget men det mest  kostnadseffektiva förslaget.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Resulterar i ett komplett renoverat klimatskal.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Arbetet utföres i etapper om 6 månader.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Ställningen förses med väderskydd.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Larmad ställning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Etapperna anpassas efter </a:t>
            </a:r>
            <a:r>
              <a:rPr lang="sv-SE" sz="2800" dirty="0" err="1" smtClean="0">
                <a:solidFill>
                  <a:srgbClr val="FFFFFF"/>
                </a:solidFill>
              </a:rPr>
              <a:t>bl</a:t>
            </a:r>
            <a:r>
              <a:rPr lang="sv-SE" sz="2800" dirty="0" smtClean="0">
                <a:solidFill>
                  <a:srgbClr val="FFFFFF"/>
                </a:solidFill>
              </a:rPr>
              <a:t> a förskolornas verksamheter.</a:t>
            </a:r>
          </a:p>
          <a:p>
            <a:pPr marL="457200" indent="-457200" algn="l">
              <a:buFont typeface="Arial"/>
              <a:buChar char="•"/>
            </a:pPr>
            <a:r>
              <a:rPr lang="sv-SE" sz="2800" dirty="0" smtClean="0">
                <a:solidFill>
                  <a:srgbClr val="FFFFFF"/>
                </a:solidFill>
              </a:rPr>
              <a:t>Utvändig avvattning.</a:t>
            </a:r>
          </a:p>
          <a:p>
            <a:pPr algn="l"/>
            <a:endParaRPr lang="sv-SE" sz="2800" dirty="0" smtClean="0">
              <a:solidFill>
                <a:srgbClr val="FFFFFF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sv-SE" sz="2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67" y="0"/>
            <a:ext cx="1609116" cy="9765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Ytterman projekt 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" y="417893"/>
            <a:ext cx="1267675" cy="39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6081760"/>
            <a:ext cx="330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730</Words>
  <Application>Microsoft Office PowerPoint</Application>
  <PresentationFormat>Bildspel på skärmen (4:3)</PresentationFormat>
  <Paragraphs>91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17" baseType="lpstr">
      <vt:lpstr>Standardformgivning</vt:lpstr>
      <vt:lpstr>Office Theme</vt:lpstr>
      <vt:lpstr>VÄLKOMNA</vt:lpstr>
      <vt:lpstr>Information</vt:lpstr>
      <vt:lpstr>    Uppdragsbeskrivning</vt:lpstr>
      <vt:lpstr>Projektledning</vt:lpstr>
      <vt:lpstr>Vi bygger tillit, förtroenden och hus</vt:lpstr>
      <vt:lpstr>Redovisning av vårt uppdrag till Brf. Riddarsporren 24</vt:lpstr>
      <vt:lpstr>Hur ser vi på projektet.</vt:lpstr>
      <vt:lpstr>Organisation</vt:lpstr>
      <vt:lpstr>Allternativ 1.</vt:lpstr>
      <vt:lpstr>Allternativ 2.</vt:lpstr>
      <vt:lpstr>Allternativ 3.</vt:lpstr>
      <vt:lpstr>Vad händer nu ?</vt:lpstr>
      <vt:lpstr>Frågor</vt:lpstr>
      <vt:lpstr>Övrigt</vt:lpstr>
      <vt:lpstr>Ytterligare informationstillfällen</vt:lpstr>
    </vt:vector>
  </TitlesOfParts>
  <Company>EKN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november 2011</dc:title>
  <dc:creator>gli</dc:creator>
  <cp:lastModifiedBy>Gunsan</cp:lastModifiedBy>
  <cp:revision>74</cp:revision>
  <dcterms:created xsi:type="dcterms:W3CDTF">2010-11-21T11:36:00Z</dcterms:created>
  <dcterms:modified xsi:type="dcterms:W3CDTF">2015-03-13T10:09:38Z</dcterms:modified>
</cp:coreProperties>
</file>